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07" r:id="rId2"/>
    <p:sldMasterId id="2147483824" r:id="rId3"/>
    <p:sldMasterId id="2147483829" r:id="rId4"/>
    <p:sldMasterId id="2147483882" r:id="rId5"/>
  </p:sldMasterIdLst>
  <p:sldIdLst>
    <p:sldId id="259" r:id="rId6"/>
    <p:sldId id="262" r:id="rId7"/>
    <p:sldId id="267" r:id="rId8"/>
    <p:sldId id="261" r:id="rId9"/>
    <p:sldId id="263" r:id="rId10"/>
    <p:sldId id="266"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0000FF"/>
    <a:srgbClr val="006600"/>
    <a:srgbClr val="660066"/>
    <a:srgbClr val="9933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7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2" descr="K:\ProPowerPoint\Шаблоны\В работе\Краски природы\KraskiPrio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9259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ctrTitle"/>
          </p:nvPr>
        </p:nvSpPr>
        <p:spPr>
          <a:xfrm>
            <a:off x="0" y="116632"/>
            <a:ext cx="5220072" cy="1152128"/>
          </a:xfrm>
        </p:spPr>
        <p:txBody>
          <a:bodyPr/>
          <a:lstStyle>
            <a:lvl1pPr algn="l">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3882" y="1412776"/>
            <a:ext cx="5206190" cy="72008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extLst>
      <p:ext uri="{BB962C8B-B14F-4D97-AF65-F5344CB8AC3E}">
        <p14:creationId xmlns:p14="http://schemas.microsoft.com/office/powerpoint/2010/main" val="4017157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55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2" descr="K:\ProPowerPoint\Шаблоны\В работе\Радуга\Radu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ctrTitle"/>
          </p:nvPr>
        </p:nvSpPr>
        <p:spPr>
          <a:xfrm>
            <a:off x="5139316" y="5373216"/>
            <a:ext cx="4032448" cy="720080"/>
          </a:xfrm>
        </p:spPr>
        <p:txBody>
          <a:bodyPr>
            <a:normAutofit/>
          </a:bodyPr>
          <a:lstStyle>
            <a:lvl1pPr>
              <a:defRPr sz="3600" b="1" i="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4149734" y="6260641"/>
            <a:ext cx="4968552" cy="60047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extLst>
      <p:ext uri="{BB962C8B-B14F-4D97-AF65-F5344CB8AC3E}">
        <p14:creationId xmlns:p14="http://schemas.microsoft.com/office/powerpoint/2010/main" val="277555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636983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413882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55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1618900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2596300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2036494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3023285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80898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963307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2384295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1584275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3376028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592303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2254471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644A6F43-ECE7-4D06-8ED7-608C4E0DB824}" type="datetimeFigureOut">
              <a:rPr lang="ru-RU" smtClean="0"/>
              <a:pPr/>
              <a:t>16.05.2017</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190D6CC-42CD-4AAD-B62B-E256D7FBBB89}" type="slidenum">
              <a:rPr lang="ru-RU" smtClean="0"/>
              <a:pPr/>
              <a:t>‹#›</a:t>
            </a:fld>
            <a:endParaRPr lang="ru-RU"/>
          </a:p>
        </p:txBody>
      </p:sp>
    </p:spTree>
    <p:extLst>
      <p:ext uri="{BB962C8B-B14F-4D97-AF65-F5344CB8AC3E}">
        <p14:creationId xmlns:p14="http://schemas.microsoft.com/office/powerpoint/2010/main" val="57958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2" descr="K:\ProPowerPoint\Шаблоны\ДЕТСКИЕ\Nezhniy\Nezh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ctrTitle"/>
          </p:nvPr>
        </p:nvSpPr>
        <p:spPr>
          <a:xfrm>
            <a:off x="1763688" y="2420888"/>
            <a:ext cx="6622504" cy="1251570"/>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763688" y="4005064"/>
            <a:ext cx="6400800" cy="110452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extLst>
      <p:ext uri="{BB962C8B-B14F-4D97-AF65-F5344CB8AC3E}">
        <p14:creationId xmlns:p14="http://schemas.microsoft.com/office/powerpoint/2010/main" val="1225082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54798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a:xfrm>
            <a:off x="457200" y="6245225"/>
            <a:ext cx="2133600" cy="476250"/>
          </a:xfrm>
          <a:prstGeom prst="rect">
            <a:avLst/>
          </a:prstGeom>
        </p:spPr>
        <p:txBody>
          <a:bodyPr/>
          <a:lstStyle>
            <a:lvl1pPr>
              <a:defRPr/>
            </a:lvl1pPr>
          </a:lstStyle>
          <a:p>
            <a:fld id="{F794E7BC-585C-40E3-AAE6-C607219027B6}" type="datetimeFigureOut">
              <a:rPr lang="ru-RU" smtClean="0"/>
              <a:pPr/>
              <a:t>16.05.2017</a:t>
            </a:fld>
            <a:endParaRPr lang="ru-RU"/>
          </a:p>
        </p:txBody>
      </p:sp>
      <p:sp>
        <p:nvSpPr>
          <p:cNvPr id="5" name="Нижний колонтитул 4"/>
          <p:cNvSpPr>
            <a:spLocks noGrp="1"/>
          </p:cNvSpPr>
          <p:nvPr>
            <p:ph type="ftr" sz="quarter" idx="11"/>
          </p:nvPr>
        </p:nvSpPr>
        <p:spPr>
          <a:xfrm>
            <a:off x="3124200" y="6245225"/>
            <a:ext cx="2895600" cy="476250"/>
          </a:xfrm>
          <a:prstGeom prst="rect">
            <a:avLst/>
          </a:prstGeom>
        </p:spPr>
        <p:txBody>
          <a:bodyPr/>
          <a:lstStyle>
            <a:lvl1pPr>
              <a:defRPr/>
            </a:lvl1pPr>
          </a:lstStyle>
          <a:p>
            <a:endParaRPr lang="ru-RU"/>
          </a:p>
        </p:txBody>
      </p:sp>
      <p:sp>
        <p:nvSpPr>
          <p:cNvPr id="6" name="Номер слайда 5"/>
          <p:cNvSpPr>
            <a:spLocks noGrp="1"/>
          </p:cNvSpPr>
          <p:nvPr>
            <p:ph type="sldNum" sz="quarter" idx="12"/>
          </p:nvPr>
        </p:nvSpPr>
        <p:spPr>
          <a:xfrm>
            <a:off x="6553200" y="6245225"/>
            <a:ext cx="2133600" cy="476250"/>
          </a:xfrm>
          <a:prstGeom prst="rect">
            <a:avLst/>
          </a:prstGeom>
        </p:spPr>
        <p:txBody>
          <a:bodyPr/>
          <a:lstStyle>
            <a:lvl1pPr>
              <a:defRPr/>
            </a:lvl1pPr>
          </a:lstStyle>
          <a:p>
            <a:fld id="{DE0F7898-3F19-4C6C-B6D2-B998FE447651}" type="slidenum">
              <a:rPr lang="ru-RU" smtClean="0"/>
              <a:pPr/>
              <a:t>‹#›</a:t>
            </a:fld>
            <a:endParaRPr lang="ru-RU"/>
          </a:p>
        </p:txBody>
      </p:sp>
    </p:spTree>
    <p:extLst>
      <p:ext uri="{BB962C8B-B14F-4D97-AF65-F5344CB8AC3E}">
        <p14:creationId xmlns:p14="http://schemas.microsoft.com/office/powerpoint/2010/main" val="2036494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6245225"/>
            <a:ext cx="2133600" cy="476250"/>
          </a:xfrm>
          <a:prstGeom prst="rect">
            <a:avLst/>
          </a:prstGeom>
        </p:spPr>
        <p:txBody>
          <a:bodyPr/>
          <a:lstStyle>
            <a:lvl1pPr>
              <a:defRPr/>
            </a:lvl1pPr>
          </a:lstStyle>
          <a:p>
            <a:fld id="{F794E7BC-585C-40E3-AAE6-C607219027B6}" type="datetimeFigureOut">
              <a:rPr lang="ru-RU" smtClean="0"/>
              <a:pPr/>
              <a:t>16.05.2017</a:t>
            </a:fld>
            <a:endParaRPr lang="ru-RU"/>
          </a:p>
        </p:txBody>
      </p:sp>
      <p:sp>
        <p:nvSpPr>
          <p:cNvPr id="3" name="Нижний колонтитул 2"/>
          <p:cNvSpPr>
            <a:spLocks noGrp="1"/>
          </p:cNvSpPr>
          <p:nvPr>
            <p:ph type="ftr" sz="quarter" idx="11"/>
          </p:nvPr>
        </p:nvSpPr>
        <p:spPr>
          <a:xfrm>
            <a:off x="3124200" y="6245225"/>
            <a:ext cx="2895600" cy="476250"/>
          </a:xfrm>
          <a:prstGeom prst="rect">
            <a:avLst/>
          </a:prstGeom>
        </p:spPr>
        <p:txBody>
          <a:bodyPr/>
          <a:lstStyle>
            <a:lvl1pPr>
              <a:defRPr/>
            </a:lvl1pPr>
          </a:lstStyle>
          <a:p>
            <a:endParaRPr lang="ru-RU"/>
          </a:p>
        </p:txBody>
      </p:sp>
      <p:sp>
        <p:nvSpPr>
          <p:cNvPr id="4" name="Номер слайда 3"/>
          <p:cNvSpPr>
            <a:spLocks noGrp="1"/>
          </p:cNvSpPr>
          <p:nvPr>
            <p:ph type="sldNum" sz="quarter" idx="12"/>
          </p:nvPr>
        </p:nvSpPr>
        <p:spPr>
          <a:xfrm>
            <a:off x="6553200" y="6245225"/>
            <a:ext cx="2133600" cy="476250"/>
          </a:xfrm>
          <a:prstGeom prst="rect">
            <a:avLst/>
          </a:prstGeom>
        </p:spPr>
        <p:txBody>
          <a:bodyPr/>
          <a:lstStyle>
            <a:lvl1pPr>
              <a:defRPr/>
            </a:lvl1pPr>
          </a:lstStyle>
          <a:p>
            <a:fld id="{DE0F7898-3F19-4C6C-B6D2-B998FE447651}" type="slidenum">
              <a:rPr lang="ru-RU" smtClean="0"/>
              <a:pPr/>
              <a:t>‹#›</a:t>
            </a:fld>
            <a:endParaRPr lang="ru-RU"/>
          </a:p>
        </p:txBody>
      </p:sp>
    </p:spTree>
    <p:extLst>
      <p:ext uri="{BB962C8B-B14F-4D97-AF65-F5344CB8AC3E}">
        <p14:creationId xmlns:p14="http://schemas.microsoft.com/office/powerpoint/2010/main" val="1584275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2" descr="K:\ProPowerPoint\Шаблоны\ДЕТСКИЕ\Цветочный\Det_fl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ctrTitle"/>
          </p:nvPr>
        </p:nvSpPr>
        <p:spPr>
          <a:xfrm>
            <a:off x="2051720" y="2492896"/>
            <a:ext cx="5688632" cy="1107554"/>
          </a:xfrm>
          <a:solidFill>
            <a:schemeClr val="accent3">
              <a:alpha val="61000"/>
            </a:schemeClr>
          </a:solidFill>
        </p:spPr>
        <p:style>
          <a:lnRef idx="3">
            <a:schemeClr val="lt1"/>
          </a:lnRef>
          <a:fillRef idx="1">
            <a:schemeClr val="accent3"/>
          </a:fillRef>
          <a:effectRef idx="1">
            <a:schemeClr val="accent3"/>
          </a:effectRef>
          <a:fontRef idx="none"/>
        </p:style>
        <p:txBody>
          <a:bodyPr/>
          <a:lstStyle>
            <a:lvl1pPr>
              <a:defRPr sz="4800" b="1">
                <a:solidFill>
                  <a:schemeClr val="bg1"/>
                </a:solidFill>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2267744" y="4005064"/>
            <a:ext cx="5184576" cy="838944"/>
          </a:xfrm>
          <a:solidFill>
            <a:schemeClr val="lt1">
              <a:alpha val="80000"/>
            </a:schemeClr>
          </a:solidFill>
        </p:spPr>
        <p:style>
          <a:lnRef idx="2">
            <a:schemeClr val="accent3"/>
          </a:lnRef>
          <a:fillRef idx="1">
            <a:schemeClr val="lt1"/>
          </a:fillRef>
          <a:effectRef idx="0">
            <a:schemeClr val="accent3"/>
          </a:effectRef>
          <a:fontRef idx="none"/>
        </p:style>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extLst>
      <p:ext uri="{BB962C8B-B14F-4D97-AF65-F5344CB8AC3E}">
        <p14:creationId xmlns:p14="http://schemas.microsoft.com/office/powerpoint/2010/main" val="1584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85600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4138828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7.jpe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9.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3" descr="K:\ProPowerPoint\Шаблоны\В работе\Краски природы\KraskiPriodyPri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Заголовок 1"/>
          <p:cNvSpPr>
            <a:spLocks noGrp="1"/>
          </p:cNvSpPr>
          <p:nvPr>
            <p:ph type="title"/>
          </p:nvPr>
        </p:nvSpPr>
        <p:spPr bwMode="auto">
          <a:xfrm>
            <a:off x="1835150" y="188913"/>
            <a:ext cx="691356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8" name="Текст 2"/>
          <p:cNvSpPr>
            <a:spLocks noGrp="1"/>
          </p:cNvSpPr>
          <p:nvPr>
            <p:ph type="body" idx="1"/>
          </p:nvPr>
        </p:nvSpPr>
        <p:spPr bwMode="auto">
          <a:xfrm>
            <a:off x="1835150" y="1412875"/>
            <a:ext cx="68516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9" name="TextBox 6"/>
          <p:cNvSpPr txBox="1">
            <a:spLocks noChangeArrowheads="1"/>
          </p:cNvSpPr>
          <p:nvPr/>
        </p:nvSpPr>
        <p:spPr bwMode="auto">
          <a:xfrm>
            <a:off x="7938" y="6573838"/>
            <a:ext cx="1616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1400" smtClean="0">
                <a:solidFill>
                  <a:srgbClr val="FDEADA"/>
                </a:solidFill>
                <a:latin typeface="Bell MT" pitchFamily="18" charset="0"/>
              </a:rPr>
              <a:t>ProPowerPoint.Ru</a:t>
            </a:r>
            <a:endParaRPr lang="ru-RU" sz="1400" smtClean="0">
              <a:solidFill>
                <a:srgbClr val="FDEADA"/>
              </a:solidFill>
              <a:latin typeface="Ariston" pitchFamily="66"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K:\ProPowerPoint\Шаблоны\ДЕТСКИЕ\Nezhniy\NezhnySli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Заголовок 1"/>
          <p:cNvSpPr>
            <a:spLocks noGrp="1"/>
          </p:cNvSpPr>
          <p:nvPr>
            <p:ph type="title"/>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8" name="Текст 2"/>
          <p:cNvSpPr>
            <a:spLocks noGrp="1"/>
          </p:cNvSpPr>
          <p:nvPr>
            <p:ph type="body" idx="1"/>
          </p:nvPr>
        </p:nvSpPr>
        <p:spPr bwMode="auto">
          <a:xfrm>
            <a:off x="457200" y="1412875"/>
            <a:ext cx="8229600"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9" name="TextBox 6"/>
          <p:cNvSpPr txBox="1">
            <a:spLocks noChangeArrowheads="1"/>
          </p:cNvSpPr>
          <p:nvPr/>
        </p:nvSpPr>
        <p:spPr bwMode="auto">
          <a:xfrm>
            <a:off x="0" y="6515100"/>
            <a:ext cx="1530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1400" smtClean="0">
                <a:solidFill>
                  <a:srgbClr val="BFBFBF"/>
                </a:solidFill>
                <a:latin typeface="Ariston" pitchFamily="66" charset="0"/>
              </a:rPr>
              <a:t>ProPowerPoint.ru</a:t>
            </a:r>
            <a:endParaRPr lang="ru-RU" sz="1400" smtClean="0">
              <a:solidFill>
                <a:srgbClr val="BFBFBF"/>
              </a:solidFill>
              <a:latin typeface="Ariston" pitchFamily="66" charset="0"/>
            </a:endParaRP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K:\ProPowerPoint\Шаблоны\ДЕТСКИЕ\Цветочный\Det_flower_Sli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9050" y="188913"/>
            <a:ext cx="9163050" cy="576262"/>
          </a:xfrm>
          <a:prstGeom prst="rect">
            <a:avLst/>
          </a:prstGeom>
          <a:solidFill>
            <a:schemeClr val="lt1">
              <a:alpha val="86000"/>
            </a:schemeClr>
          </a:solidFill>
        </p:spPr>
        <p:style>
          <a:lnRef idx="2">
            <a:schemeClr val="accent3"/>
          </a:lnRef>
          <a:fillRef idx="1">
            <a:schemeClr val="lt1"/>
          </a:fillRef>
          <a:effectRef idx="0">
            <a:schemeClr val="accent3"/>
          </a:effectRef>
          <a:fontRef idx="none"/>
        </p:style>
        <p:txBody>
          <a:bodyPr vert="horz" lIns="91440" tIns="45720" rIns="91440" bIns="45720" rtlCol="0" anchor="ctr">
            <a:normAutofit/>
          </a:bodyPr>
          <a:lstStyle/>
          <a:p>
            <a:r>
              <a:rPr lang="ru-RU" dirty="0" smtClean="0"/>
              <a:t>Образец заголовка</a:t>
            </a:r>
            <a:endParaRPr lang="ru-RU" dirty="0"/>
          </a:p>
        </p:txBody>
      </p:sp>
      <p:sp>
        <p:nvSpPr>
          <p:cNvPr id="1028" name="Текст 2"/>
          <p:cNvSpPr>
            <a:spLocks noGrp="1"/>
          </p:cNvSpPr>
          <p:nvPr>
            <p:ph type="body" idx="1"/>
          </p:nvPr>
        </p:nvSpPr>
        <p:spPr bwMode="auto">
          <a:xfrm>
            <a:off x="457200" y="1125538"/>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 name="TextBox 6"/>
          <p:cNvSpPr txBox="1"/>
          <p:nvPr/>
        </p:nvSpPr>
        <p:spPr>
          <a:xfrm>
            <a:off x="7380288" y="6511925"/>
            <a:ext cx="1822450" cy="338138"/>
          </a:xfrm>
          <a:prstGeom prst="rect">
            <a:avLst/>
          </a:prstGeom>
          <a:noFill/>
        </p:spPr>
        <p:txBody>
          <a:bodyPr wrap="none">
            <a:spAutoFit/>
          </a:bodyPr>
          <a:lstStyle/>
          <a:p>
            <a:pPr fontAlgn="auto">
              <a:spcBef>
                <a:spcPts val="0"/>
              </a:spcBef>
              <a:spcAft>
                <a:spcPts val="0"/>
              </a:spcAft>
              <a:defRPr/>
            </a:pPr>
            <a:r>
              <a:rPr lang="en-US" sz="1600" dirty="0" err="1">
                <a:solidFill>
                  <a:schemeClr val="bg1"/>
                </a:solidFill>
                <a:effectLst>
                  <a:outerShdw blurRad="38100" dist="38100" dir="2700000" algn="tl">
                    <a:srgbClr val="000000">
                      <a:alpha val="43137"/>
                    </a:srgbClr>
                  </a:outerShdw>
                </a:effectLst>
                <a:latin typeface="Ariston" pitchFamily="66" charset="0"/>
              </a:rPr>
              <a:t>ProPowerPoint.Ru</a:t>
            </a:r>
            <a:endParaRPr lang="ru-RU" sz="1600" dirty="0">
              <a:solidFill>
                <a:schemeClr val="bg1"/>
              </a:solidFill>
              <a:effectLst>
                <a:outerShdw blurRad="38100" dist="38100" dir="2700000" algn="tl">
                  <a:srgbClr val="000000">
                    <a:alpha val="43137"/>
                  </a:srgbClr>
                </a:outerShdw>
              </a:effectLst>
              <a:latin typeface="Ariston" pitchFamily="66" charset="0"/>
            </a:endParaRPr>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K:\ProPowerPoint\Шаблоны\В работе\Радуга\RadugaSli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288"/>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Заголовок 1"/>
          <p:cNvSpPr>
            <a:spLocks noGrp="1"/>
          </p:cNvSpPr>
          <p:nvPr>
            <p:ph type="title"/>
          </p:nvPr>
        </p:nvSpPr>
        <p:spPr bwMode="auto">
          <a:xfrm>
            <a:off x="2051050" y="274638"/>
            <a:ext cx="66357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8" name="Текст 2"/>
          <p:cNvSpPr>
            <a:spLocks noGrp="1"/>
          </p:cNvSpPr>
          <p:nvPr>
            <p:ph type="body" idx="1"/>
          </p:nvPr>
        </p:nvSpPr>
        <p:spPr bwMode="auto">
          <a:xfrm>
            <a:off x="2051050" y="1412875"/>
            <a:ext cx="66357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9" name="TextBox 6"/>
          <p:cNvSpPr txBox="1">
            <a:spLocks noChangeArrowheads="1"/>
          </p:cNvSpPr>
          <p:nvPr/>
        </p:nvSpPr>
        <p:spPr bwMode="auto">
          <a:xfrm>
            <a:off x="0" y="6488113"/>
            <a:ext cx="1824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1600" smtClean="0">
                <a:solidFill>
                  <a:srgbClr val="4F6228"/>
                </a:solidFill>
                <a:latin typeface="Ariston" pitchFamily="66" charset="0"/>
              </a:rPr>
              <a:t>ProPowerPoint.Ru</a:t>
            </a:r>
            <a:endParaRPr lang="ru-RU" sz="1600" smtClean="0">
              <a:solidFill>
                <a:srgbClr val="4F6228"/>
              </a:solidFill>
              <a:latin typeface="Ariston" pitchFamily="66" charset="0"/>
            </a:endParaRP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0815608-588A-43C1-8C16-229B11B87FED}"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1.xml"/><Relationship Id="rId1" Type="http://schemas.openxmlformats.org/officeDocument/2006/relationships/tags" Target="../tags/tag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1.xml"/><Relationship Id="rId1" Type="http://schemas.openxmlformats.org/officeDocument/2006/relationships/tags" Target="../tags/tag6.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icshare.ru/uploads/140315/k0NQa8ZTs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209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4153" y="548680"/>
            <a:ext cx="7792679" cy="5509200"/>
          </a:xfrm>
          <a:prstGeom prst="rect">
            <a:avLst/>
          </a:prstGeom>
          <a:noFill/>
        </p:spPr>
        <p:txBody>
          <a:bodyPr wrap="square" rtlCol="0">
            <a:spAutoFit/>
          </a:bodyPr>
          <a:lstStyle/>
          <a:p>
            <a:pPr algn="ctr"/>
            <a:r>
              <a:rPr lang="ru-RU" sz="4400" b="1" i="1" dirty="0" err="1" smtClean="0">
                <a:ln>
                  <a:solidFill>
                    <a:schemeClr val="accent4">
                      <a:lumMod val="50000"/>
                    </a:schemeClr>
                  </a:solidFill>
                </a:ln>
                <a:solidFill>
                  <a:schemeClr val="tx2">
                    <a:lumMod val="50000"/>
                  </a:schemeClr>
                </a:solidFill>
                <a:latin typeface="Times New Roman" pitchFamily="18" charset="0"/>
                <a:cs typeface="Times New Roman" pitchFamily="18" charset="0"/>
              </a:rPr>
              <a:t>Комуналь</a:t>
            </a:r>
            <a:r>
              <a:rPr lang="uk-UA" sz="4400" b="1" i="1" dirty="0" smtClean="0">
                <a:ln>
                  <a:solidFill>
                    <a:schemeClr val="accent4">
                      <a:lumMod val="50000"/>
                    </a:schemeClr>
                  </a:solidFill>
                </a:ln>
                <a:solidFill>
                  <a:schemeClr val="tx2">
                    <a:lumMod val="50000"/>
                  </a:schemeClr>
                </a:solidFill>
                <a:latin typeface="Times New Roman" pitchFamily="18" charset="0"/>
                <a:cs typeface="Times New Roman" pitchFamily="18" charset="0"/>
              </a:rPr>
              <a:t>ний заклад  «Дошкільний навчальний заклад «Ромашка»</a:t>
            </a:r>
          </a:p>
          <a:p>
            <a:pPr algn="ctr"/>
            <a:r>
              <a:rPr lang="uk-UA" sz="4400" b="1" i="1" dirty="0" err="1" smtClean="0">
                <a:ln>
                  <a:solidFill>
                    <a:schemeClr val="accent4">
                      <a:lumMod val="50000"/>
                    </a:schemeClr>
                  </a:solidFill>
                </a:ln>
                <a:solidFill>
                  <a:schemeClr val="tx2">
                    <a:lumMod val="50000"/>
                  </a:schemeClr>
                </a:solidFill>
                <a:latin typeface="Times New Roman" pitchFamily="18" charset="0"/>
                <a:cs typeface="Times New Roman" pitchFamily="18" charset="0"/>
              </a:rPr>
              <a:t>Перещепинської</a:t>
            </a:r>
            <a:r>
              <a:rPr lang="uk-UA" sz="4400" b="1" i="1" dirty="0" smtClean="0">
                <a:ln>
                  <a:solidFill>
                    <a:schemeClr val="accent4">
                      <a:lumMod val="50000"/>
                    </a:schemeClr>
                  </a:solidFill>
                </a:ln>
                <a:solidFill>
                  <a:schemeClr val="tx2">
                    <a:lumMod val="50000"/>
                  </a:schemeClr>
                </a:solidFill>
                <a:latin typeface="Times New Roman" pitchFamily="18" charset="0"/>
                <a:cs typeface="Times New Roman" pitchFamily="18" charset="0"/>
              </a:rPr>
              <a:t> міської ради </a:t>
            </a:r>
          </a:p>
          <a:p>
            <a:pPr algn="ctr"/>
            <a:r>
              <a:rPr lang="uk-UA" sz="4400" b="1" i="1" dirty="0" smtClean="0">
                <a:ln>
                  <a:solidFill>
                    <a:schemeClr val="accent4">
                      <a:lumMod val="50000"/>
                    </a:schemeClr>
                  </a:solidFill>
                </a:ln>
                <a:solidFill>
                  <a:schemeClr val="tx2">
                    <a:lumMod val="50000"/>
                  </a:schemeClr>
                </a:solidFill>
                <a:latin typeface="Times New Roman" pitchFamily="18" charset="0"/>
                <a:cs typeface="Times New Roman" pitchFamily="18" charset="0"/>
              </a:rPr>
              <a:t>Дніпропетровської області</a:t>
            </a:r>
          </a:p>
          <a:p>
            <a:pPr algn="ctr"/>
            <a:r>
              <a:rPr lang="uk-UA" sz="4400" b="1" i="1" dirty="0" smtClean="0">
                <a:ln>
                  <a:solidFill>
                    <a:schemeClr val="accent4">
                      <a:lumMod val="50000"/>
                    </a:schemeClr>
                  </a:solidFill>
                </a:ln>
                <a:solidFill>
                  <a:schemeClr val="tx2">
                    <a:lumMod val="50000"/>
                  </a:schemeClr>
                </a:solidFill>
                <a:latin typeface="Times New Roman" pitchFamily="18" charset="0"/>
                <a:cs typeface="Times New Roman" pitchFamily="18" charset="0"/>
              </a:rPr>
              <a:t>Новомосковського району</a:t>
            </a:r>
          </a:p>
          <a:p>
            <a:pPr algn="ctr"/>
            <a:r>
              <a:rPr lang="uk-UA" sz="4400" b="1" i="1" dirty="0">
                <a:ln>
                  <a:solidFill>
                    <a:schemeClr val="accent4">
                      <a:lumMod val="50000"/>
                    </a:schemeClr>
                  </a:solidFill>
                </a:ln>
                <a:solidFill>
                  <a:schemeClr val="tx2">
                    <a:lumMod val="50000"/>
                  </a:schemeClr>
                </a:solidFill>
                <a:latin typeface="Times New Roman" pitchFamily="18" charset="0"/>
                <a:cs typeface="Times New Roman" pitchFamily="18" charset="0"/>
              </a:rPr>
              <a:t> </a:t>
            </a:r>
            <a:r>
              <a:rPr lang="uk-UA" sz="4400" b="1" i="1" dirty="0" smtClean="0">
                <a:ln>
                  <a:solidFill>
                    <a:schemeClr val="accent4">
                      <a:lumMod val="50000"/>
                    </a:schemeClr>
                  </a:solidFill>
                </a:ln>
                <a:solidFill>
                  <a:schemeClr val="tx2">
                    <a:lumMod val="50000"/>
                  </a:schemeClr>
                </a:solidFill>
                <a:latin typeface="Times New Roman" pitchFamily="18" charset="0"/>
                <a:cs typeface="Times New Roman" pitchFamily="18" charset="0"/>
              </a:rPr>
              <a:t>	</a:t>
            </a:r>
            <a:r>
              <a:rPr lang="uk-UA" sz="4400" b="1" i="1" dirty="0">
                <a:ln>
                  <a:solidFill>
                    <a:schemeClr val="accent4">
                      <a:lumMod val="50000"/>
                    </a:schemeClr>
                  </a:solidFill>
                </a:ln>
                <a:solidFill>
                  <a:schemeClr val="tx2">
                    <a:lumMod val="50000"/>
                  </a:schemeClr>
                </a:solidFill>
                <a:latin typeface="Times New Roman" pitchFamily="18" charset="0"/>
                <a:cs typeface="Times New Roman" pitchFamily="18" charset="0"/>
              </a:rPr>
              <a:t>к</a:t>
            </a:r>
            <a:r>
              <a:rPr lang="uk-UA" sz="4400" b="1" i="1" dirty="0" smtClean="0">
                <a:ln>
                  <a:solidFill>
                    <a:schemeClr val="accent4">
                      <a:lumMod val="50000"/>
                    </a:schemeClr>
                  </a:solidFill>
                </a:ln>
                <a:solidFill>
                  <a:schemeClr val="tx2">
                    <a:lumMod val="50000"/>
                  </a:schemeClr>
                </a:solidFill>
                <a:latin typeface="Times New Roman" pitchFamily="18" charset="0"/>
                <a:cs typeface="Times New Roman" pitchFamily="18" charset="0"/>
              </a:rPr>
              <a:t>ількість груп – 6</a:t>
            </a:r>
          </a:p>
          <a:p>
            <a:pPr algn="ctr"/>
            <a:r>
              <a:rPr lang="uk-UA" sz="4400" b="1" i="1" dirty="0" smtClean="0">
                <a:ln>
                  <a:solidFill>
                    <a:schemeClr val="accent4">
                      <a:lumMod val="50000"/>
                    </a:schemeClr>
                  </a:solidFill>
                </a:ln>
                <a:solidFill>
                  <a:schemeClr val="tx2">
                    <a:lumMod val="50000"/>
                  </a:schemeClr>
                </a:solidFill>
                <a:latin typeface="Times New Roman" pitchFamily="18" charset="0"/>
                <a:cs typeface="Times New Roman" pitchFamily="18" charset="0"/>
              </a:rPr>
              <a:t>Загальна кількість дітей - 170</a:t>
            </a:r>
            <a:endParaRPr lang="ru-RU" sz="4400" b="1" i="1" dirty="0">
              <a:ln>
                <a:solidFill>
                  <a:schemeClr val="accent4">
                    <a:lumMod val="50000"/>
                  </a:schemeClr>
                </a:solidFill>
              </a:ln>
              <a:solidFill>
                <a:schemeClr val="tx2">
                  <a:lumMod val="50000"/>
                </a:schemeClr>
              </a:solidFill>
              <a:latin typeface="Times New Roman" pitchFamily="18" charset="0"/>
              <a:cs typeface="Times New Roman" pitchFamily="18" charset="0"/>
            </a:endParaRPr>
          </a:p>
        </p:txBody>
      </p:sp>
      <p:pic>
        <p:nvPicPr>
          <p:cNvPr id="2" name="Спокійна музика - для читання книг 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6416" y="5753080"/>
            <a:ext cx="609600" cy="609600"/>
          </a:xfrm>
          <a:prstGeom prst="rect">
            <a:avLst/>
          </a:prstGeom>
        </p:spPr>
      </p:pic>
    </p:spTree>
    <p:custDataLst>
      <p:tags r:id="rId1"/>
    </p:custDataLst>
    <p:extLst>
      <p:ext uri="{BB962C8B-B14F-4D97-AF65-F5344CB8AC3E}">
        <p14:creationId xmlns:p14="http://schemas.microsoft.com/office/powerpoint/2010/main" val="2128739881"/>
      </p:ext>
    </p:extLst>
  </p:cSld>
  <p:clrMapOvr>
    <a:masterClrMapping/>
  </p:clrMapOvr>
  <mc:AlternateContent xmlns:mc="http://schemas.openxmlformats.org/markup-compatibility/2006" xmlns:p14="http://schemas.microsoft.com/office/powerpoint/2010/main">
    <mc:Choice Requires="p14">
      <p:transition spd="slow" p14:dur="2000" advTm="13492"/>
    </mc:Choice>
    <mc:Fallback xmlns="">
      <p:transition spd="slow" advTm="134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1"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volodschool2.org.ua/2017/foto/20150325.jpg"/>
          <p:cNvPicPr>
            <a:picLocks noChangeAspect="1" noChangeArrowheads="1"/>
          </p:cNvPicPr>
          <p:nvPr/>
        </p:nvPicPr>
        <p:blipFill>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66745"/>
            <a:ext cx="9036496" cy="1200329"/>
          </a:xfrm>
          <a:prstGeom prst="rect">
            <a:avLst/>
          </a:prstGeom>
          <a:noFill/>
          <a:ln>
            <a:solidFill>
              <a:schemeClr val="tx1"/>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ПРОЕКТ: «Вчимося жити разом»</a:t>
            </a: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uk-UA" sz="1600" b="1" dirty="0">
                <a:solidFill>
                  <a:schemeClr val="accent2">
                    <a:lumMod val="75000"/>
                  </a:schemeClr>
                </a:solidFill>
                <a:latin typeface="Times New Roman"/>
                <a:ea typeface="Batang"/>
              </a:rPr>
              <a:t>що реалізується з Громадською організацією «Дитячий фонд «Здоров'я через освіту» у партнерстві з Європейським Союзом і Представництвом дитячого фонду ООН (ЮНІСЕФ)</a:t>
            </a:r>
            <a:endParaRPr lang="ru-RU" sz="1600" b="1" spc="50" dirty="0">
              <a:ln w="11430"/>
              <a:solidFill>
                <a:schemeClr val="accent2">
                  <a:lumMod val="75000"/>
                </a:schemeClr>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TextBox 5"/>
          <p:cNvSpPr txBox="1"/>
          <p:nvPr/>
        </p:nvSpPr>
        <p:spPr>
          <a:xfrm>
            <a:off x="327189" y="1124744"/>
            <a:ext cx="8489619" cy="5493812"/>
          </a:xfrm>
          <a:prstGeom prst="rect">
            <a:avLst/>
          </a:prstGeom>
          <a:noFill/>
        </p:spPr>
        <p:txBody>
          <a:bodyPr wrap="square" rtlCol="0">
            <a:spAutoFit/>
          </a:bodyPr>
          <a:lstStyle/>
          <a:p>
            <a:pPr algn="ctr"/>
            <a:endParaRPr lang="en-US" sz="900" b="1" dirty="0" smtClean="0">
              <a:ln w="10541" cmpd="sng">
                <a:noFill/>
                <a:prstDash val="solid"/>
              </a:ln>
              <a:latin typeface="Times New Roman" pitchFamily="18" charset="0"/>
              <a:cs typeface="Times New Roman" pitchFamily="18" charset="0"/>
            </a:endParaRPr>
          </a:p>
          <a:p>
            <a:pPr algn="ctr"/>
            <a:endParaRPr lang="en-US" sz="800" b="1" dirty="0" smtClean="0">
              <a:ln w="10541" cmpd="sng">
                <a:noFill/>
                <a:prstDash val="solid"/>
              </a:ln>
              <a:latin typeface="Times New Roman" pitchFamily="18" charset="0"/>
              <a:cs typeface="Times New Roman" pitchFamily="18" charset="0"/>
            </a:endParaRPr>
          </a:p>
          <a:p>
            <a:pPr algn="ctr"/>
            <a:r>
              <a:rPr lang="uk-UA" sz="4400" b="1" dirty="0" smtClean="0">
                <a:ln w="10541" cmpd="sng">
                  <a:noFill/>
                  <a:prstDash val="solid"/>
                </a:ln>
                <a:latin typeface="Times New Roman" pitchFamily="18" charset="0"/>
                <a:cs typeface="Times New Roman" pitchFamily="18" charset="0"/>
              </a:rPr>
              <a:t>Мета</a:t>
            </a:r>
          </a:p>
          <a:p>
            <a:pPr marL="457200" indent="-457200" algn="just">
              <a:buFont typeface="Wingdings" pitchFamily="2" charset="2"/>
              <a:buChar char="ü"/>
            </a:pPr>
            <a:r>
              <a:rPr lang="uk-UA" sz="2900" b="1" dirty="0" smtClean="0">
                <a:ln w="10541" cmpd="sng">
                  <a:noFill/>
                  <a:prstDash val="solid"/>
                </a:ln>
                <a:latin typeface="Times New Roman" pitchFamily="18" charset="0"/>
                <a:cs typeface="Times New Roman" pitchFamily="18" charset="0"/>
              </a:rPr>
              <a:t>Навчання життєвих навичок дітей, які найбільше постраждали внаслідок воєнного конфлікту в Україні, необхідних для мирного життя у приймаючих і домашніх спільнотах спрямований на розвиток  у дітей соціальних навичок  ефективної  взаємодії;</a:t>
            </a:r>
          </a:p>
          <a:p>
            <a:pPr marL="457200" indent="-457200" algn="just">
              <a:buFont typeface="Wingdings" pitchFamily="2" charset="2"/>
              <a:buChar char="ü"/>
            </a:pPr>
            <a:r>
              <a:rPr lang="uk-UA" sz="2900" b="1" dirty="0" smtClean="0">
                <a:ln w="10541" cmpd="sng">
                  <a:noFill/>
                  <a:prstDash val="solid"/>
                </a:ln>
                <a:latin typeface="Times New Roman" pitchFamily="18" charset="0"/>
                <a:cs typeface="Times New Roman" pitchFamily="18" charset="0"/>
              </a:rPr>
              <a:t>Формувати в дітях усвідомлену потребу доброзичливої та толерантної взаємодії з іншими людьми, показати переваги такої поведінки.</a:t>
            </a:r>
            <a:endParaRPr lang="ru-RU" sz="2900" b="1" dirty="0">
              <a:ln w="10541" cmpd="sng">
                <a:noFill/>
                <a:prstDash val="solid"/>
              </a:ln>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97565310"/>
      </p:ext>
    </p:extLst>
  </p:cSld>
  <p:clrMapOvr>
    <a:masterClrMapping/>
  </p:clrMapOvr>
  <mc:AlternateContent xmlns:mc="http://schemas.openxmlformats.org/markup-compatibility/2006" xmlns:p14="http://schemas.microsoft.com/office/powerpoint/2010/main">
    <mc:Choice Requires="p14">
      <p:transition spd="slow" p14:dur="2000" advTm="23179"/>
    </mc:Choice>
    <mc:Fallback xmlns="">
      <p:transition spd="slow" advTm="231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404664"/>
            <a:ext cx="8208912" cy="3539430"/>
          </a:xfrm>
          <a:prstGeom prst="rect">
            <a:avLst/>
          </a:prstGeom>
          <a:noFill/>
        </p:spPr>
        <p:txBody>
          <a:bodyPr wrap="square" rtlCol="0">
            <a:spAutoFit/>
          </a:bodyPr>
          <a:lstStyle/>
          <a:p>
            <a:pPr algn="ctr"/>
            <a:r>
              <a:rPr lang="uk-UA" sz="2800" b="1" i="1" dirty="0" smtClean="0">
                <a:ln w="1905">
                  <a:solidFill>
                    <a:srgbClr val="2D2D8A">
                      <a:lumMod val="75000"/>
                    </a:srgbClr>
                  </a:solidFill>
                </a:ln>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Кожна дитина в цьому світі заслуговує на любов, кожна дитина – хороша, й корисні навички теплих взаємовідносин допомагають кожному розкрити та розвити свої здібності. Діти повинні бути лагідними та привітними одне до одного, вчитися мирно жити, знаючи, що кожен заслуговує на добре ставлення до себе і сам повинен гарно ставитись до інших.</a:t>
            </a:r>
            <a:endParaRPr lang="ru-RU" sz="2800" b="1" i="1" dirty="0">
              <a:ln w="1905">
                <a:solidFill>
                  <a:srgbClr val="2D2D8A">
                    <a:lumMod val="75000"/>
                  </a:srgbClr>
                </a:solidFill>
              </a:ln>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7170" name="Picture 2" descr="http://dsladuchki21.caduk.ru/images/soc-det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149080"/>
            <a:ext cx="7704856" cy="19630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760791"/>
      </p:ext>
    </p:extLst>
  </p:cSld>
  <p:clrMapOvr>
    <a:masterClrMapping/>
  </p:clrMapOvr>
  <mc:AlternateContent xmlns:mc="http://schemas.openxmlformats.org/markup-compatibility/2006" xmlns:p14="http://schemas.microsoft.com/office/powerpoint/2010/main">
    <mc:Choice Requires="p14">
      <p:transition spd="slow" p14:dur="2000" advTm="17810"/>
    </mc:Choice>
    <mc:Fallback xmlns="">
      <p:transition spd="slow" advTm="178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Изображение 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48310">
            <a:off x="6045100" y="2319049"/>
            <a:ext cx="3232800" cy="2424600"/>
          </a:xfrm>
          <a:prstGeom prst="snip2Diag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Изображение 0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4431600"/>
            <a:ext cx="3230943" cy="2426400"/>
          </a:xfrm>
          <a:prstGeom prst="round2Diag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3945" y="1781834"/>
            <a:ext cx="3309937"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20" y="1703610"/>
            <a:ext cx="4078252" cy="361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37363">
            <a:off x="4860032" y="4096528"/>
            <a:ext cx="3596258" cy="303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1520" y="476672"/>
            <a:ext cx="8892480" cy="1200329"/>
          </a:xfrm>
          <a:prstGeom prst="rect">
            <a:avLst/>
          </a:prstGeom>
        </p:spPr>
        <p:txBody>
          <a:bodyPr wrap="square">
            <a:spAutoFit/>
          </a:bodyPr>
          <a:lstStyle/>
          <a:p>
            <a:pPr algn="ctr"/>
            <a:r>
              <a:rPr lang="uk-UA" sz="2400" b="1" dirty="0" smtClean="0">
                <a:solidFill>
                  <a:schemeClr val="accent2">
                    <a:lumMod val="75000"/>
                  </a:schemeClr>
                </a:solidFill>
                <a:latin typeface="Times New Roman"/>
                <a:ea typeface="Batang"/>
              </a:rPr>
              <a:t>Використання інноваційних методик, </a:t>
            </a:r>
            <a:endParaRPr lang="en-US" sz="2400" b="1" dirty="0" smtClean="0">
              <a:solidFill>
                <a:schemeClr val="accent2">
                  <a:lumMod val="75000"/>
                </a:schemeClr>
              </a:solidFill>
              <a:latin typeface="Times New Roman"/>
              <a:ea typeface="Batang"/>
            </a:endParaRPr>
          </a:p>
          <a:p>
            <a:pPr algn="ctr"/>
            <a:r>
              <a:rPr lang="uk-UA" sz="2400" b="1" dirty="0" smtClean="0">
                <a:solidFill>
                  <a:schemeClr val="accent2">
                    <a:lumMod val="75000"/>
                  </a:schemeClr>
                </a:solidFill>
                <a:latin typeface="Times New Roman"/>
                <a:ea typeface="Batang"/>
              </a:rPr>
              <a:t>які розвивають у вихованців життєві навички,  </a:t>
            </a:r>
            <a:endParaRPr lang="en-US" sz="2400" b="1" dirty="0" smtClean="0">
              <a:solidFill>
                <a:schemeClr val="accent2">
                  <a:lumMod val="75000"/>
                </a:schemeClr>
              </a:solidFill>
              <a:latin typeface="Times New Roman"/>
              <a:ea typeface="Batang"/>
            </a:endParaRPr>
          </a:p>
          <a:p>
            <a:pPr algn="ctr"/>
            <a:r>
              <a:rPr lang="uk-UA" sz="2400" b="1" dirty="0" smtClean="0">
                <a:solidFill>
                  <a:schemeClr val="accent2">
                    <a:lumMod val="75000"/>
                  </a:schemeClr>
                </a:solidFill>
                <a:latin typeface="Times New Roman"/>
                <a:ea typeface="Batang"/>
              </a:rPr>
              <a:t>підвищують </a:t>
            </a:r>
            <a:r>
              <a:rPr lang="uk-UA" sz="2400" b="1" dirty="0">
                <a:solidFill>
                  <a:schemeClr val="accent2">
                    <a:lumMod val="75000"/>
                  </a:schemeClr>
                </a:solidFill>
                <a:latin typeface="Times New Roman"/>
                <a:ea typeface="Batang"/>
              </a:rPr>
              <a:t>у дітей стійкість у складних життєвих </a:t>
            </a:r>
            <a:r>
              <a:rPr lang="uk-UA" sz="2400" b="1" dirty="0" smtClean="0">
                <a:solidFill>
                  <a:schemeClr val="accent2">
                    <a:lumMod val="75000"/>
                  </a:schemeClr>
                </a:solidFill>
                <a:latin typeface="Times New Roman"/>
                <a:ea typeface="Batang"/>
              </a:rPr>
              <a:t>обставинах</a:t>
            </a:r>
            <a:endParaRPr lang="ru-RU" sz="2400" b="1" dirty="0">
              <a:solidFill>
                <a:schemeClr val="accent2">
                  <a:lumMod val="75000"/>
                </a:schemeClr>
              </a:solidFill>
            </a:endParaRPr>
          </a:p>
        </p:txBody>
      </p:sp>
    </p:spTree>
    <p:custDataLst>
      <p:tags r:id="rId1"/>
    </p:custDataLst>
    <p:extLst>
      <p:ext uri="{BB962C8B-B14F-4D97-AF65-F5344CB8AC3E}">
        <p14:creationId xmlns:p14="http://schemas.microsoft.com/office/powerpoint/2010/main" val="794258449"/>
      </p:ext>
    </p:extLst>
  </p:cSld>
  <p:clrMapOvr>
    <a:masterClrMapping/>
  </p:clrMapOvr>
  <mc:AlternateContent xmlns:mc="http://schemas.openxmlformats.org/markup-compatibility/2006" xmlns:p14="http://schemas.microsoft.com/office/powerpoint/2010/main">
    <mc:Choice Requires="p14">
      <p:transition spd="slow" p14:dur="2000" advTm="12299"/>
    </mc:Choice>
    <mc:Fallback xmlns="">
      <p:transition spd="slow" advTm="1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ppt_x</p:attrName>
                                        </p:attrNameLst>
                                      </p:cBhvr>
                                      <p:tavLst>
                                        <p:tav tm="0">
                                          <p:val>
                                            <p:strVal val="#ppt_x"/>
                                          </p:val>
                                        </p:tav>
                                        <p:tav tm="100000">
                                          <p:val>
                                            <p:strVal val="#ppt_x"/>
                                          </p:val>
                                        </p:tav>
                                      </p:tavLst>
                                    </p:anim>
                                    <p:anim calcmode="lin" valueType="num">
                                      <p:cBhvr>
                                        <p:cTn id="15" dur="2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2000"/>
                                        <p:tgtEl>
                                          <p:spTgt spid="4"/>
                                        </p:tgtEl>
                                      </p:cBhvr>
                                    </p:animEffect>
                                  </p:childTnLst>
                                </p:cTn>
                              </p:par>
                            </p:childTnLst>
                          </p:cTn>
                        </p:par>
                        <p:par>
                          <p:cTn id="20" fill="hold">
                            <p:stCondLst>
                              <p:cond delay="6000"/>
                            </p:stCondLst>
                            <p:childTnLst>
                              <p:par>
                                <p:cTn id="21" presetID="16" presetClass="entr" presetSubtype="21" fill="hold" nodeType="after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barn(inVertical)">
                                      <p:cBhvr>
                                        <p:cTn id="23" dur="2000"/>
                                        <p:tgtEl>
                                          <p:spTgt spid="1027"/>
                                        </p:tgtEl>
                                      </p:cBhvr>
                                    </p:animEffect>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2000" fill="hold"/>
                                        <p:tgtEl>
                                          <p:spTgt spid="1028"/>
                                        </p:tgtEl>
                                        <p:attrNameLst>
                                          <p:attrName>ppt_x</p:attrName>
                                        </p:attrNameLst>
                                      </p:cBhvr>
                                      <p:tavLst>
                                        <p:tav tm="0">
                                          <p:val>
                                            <p:strVal val="#ppt_x"/>
                                          </p:val>
                                        </p:tav>
                                        <p:tav tm="100000">
                                          <p:val>
                                            <p:strVal val="#ppt_x"/>
                                          </p:val>
                                        </p:tav>
                                      </p:tavLst>
                                    </p:anim>
                                    <p:anim calcmode="lin" valueType="num">
                                      <p:cBhvr additive="base">
                                        <p:cTn id="28" dur="2000" fill="hold"/>
                                        <p:tgtEl>
                                          <p:spTgt spid="1028"/>
                                        </p:tgtEl>
                                        <p:attrNameLst>
                                          <p:attrName>ppt_y</p:attrName>
                                        </p:attrNameLst>
                                      </p:cBhvr>
                                      <p:tavLst>
                                        <p:tav tm="0">
                                          <p:val>
                                            <p:strVal val="1+#ppt_h/2"/>
                                          </p:val>
                                        </p:tav>
                                        <p:tav tm="100000">
                                          <p:val>
                                            <p:strVal val="#ppt_y"/>
                                          </p:val>
                                        </p:tav>
                                      </p:tavLst>
                                    </p:anim>
                                  </p:childTnLst>
                                </p:cTn>
                              </p:par>
                              <p:par>
                                <p:cTn id="29" presetID="2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332656"/>
            <a:ext cx="8280920" cy="1384995"/>
          </a:xfrm>
          <a:prstGeom prst="rect">
            <a:avLst/>
          </a:prstGeom>
          <a:noFill/>
        </p:spPr>
        <p:txBody>
          <a:bodyPr wrap="square" rtlCol="0">
            <a:spAutoFit/>
          </a:bodyPr>
          <a:lstStyle/>
          <a:p>
            <a:pPr algn="just"/>
            <a:r>
              <a:rPr lang="uk-UA" sz="2800" b="1" i="1" dirty="0" smtClean="0">
                <a:solidFill>
                  <a:schemeClr val="accent2">
                    <a:lumMod val="50000"/>
                  </a:schemeClr>
                </a:solidFill>
                <a:latin typeface="Times New Roman" pitchFamily="18" charset="0"/>
                <a:cs typeface="Times New Roman" pitchFamily="18" charset="0"/>
              </a:rPr>
              <a:t>Внаслідок проведених занять у дітей почали формуватись життєві навички, які полегшують адаптацію і спрямовують психічну рівновагу.</a:t>
            </a:r>
            <a:endParaRPr lang="ru-RU" sz="2800" b="1" i="1" dirty="0">
              <a:solidFill>
                <a:schemeClr val="accent2">
                  <a:lumMod val="50000"/>
                </a:schemeClr>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9973">
            <a:off x="3563488" y="1962397"/>
            <a:ext cx="5304061" cy="3429137"/>
          </a:xfrm>
          <a:prstGeom prst="round2DiagRect">
            <a:avLst/>
          </a:prstGeom>
          <a:noFill/>
          <a:ln w="57150">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95536" y="1595022"/>
            <a:ext cx="3268426" cy="4832092"/>
          </a:xfrm>
          <a:prstGeom prst="rect">
            <a:avLst/>
          </a:prstGeom>
        </p:spPr>
        <p:txBody>
          <a:bodyPr wrap="square">
            <a:spAutoFit/>
          </a:bodyPr>
          <a:lstStyle/>
          <a:p>
            <a:r>
              <a:rPr lang="uk-UA" sz="2800" b="1" i="1" dirty="0" smtClean="0">
                <a:solidFill>
                  <a:schemeClr val="accent2">
                    <a:lumMod val="50000"/>
                  </a:schemeClr>
                </a:solidFill>
                <a:latin typeface="Times New Roman" pitchFamily="18" charset="0"/>
                <a:cs typeface="Times New Roman" pitchFamily="18" charset="0"/>
              </a:rPr>
              <a:t>Були досягнуті позитивні зміни у знаннях, ставленнях, намірах, уміннях і навичках , сприятливих для емоційного благополуччя дітей, переселених із зони конфлікту.</a:t>
            </a:r>
            <a:endParaRPr lang="ru-RU" sz="2800" b="1" i="1" dirty="0">
              <a:solidFill>
                <a:schemeClr val="accent2">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504811861"/>
      </p:ext>
    </p:extLst>
  </p:cSld>
  <p:clrMapOvr>
    <a:masterClrMapping/>
  </p:clrMapOvr>
  <mc:AlternateContent xmlns:mc="http://schemas.openxmlformats.org/markup-compatibility/2006" xmlns:p14="http://schemas.microsoft.com/office/powerpoint/2010/main">
    <mc:Choice Requires="p14">
      <p:transition spd="slow" p14:dur="2000" advTm="14609"/>
    </mc:Choice>
    <mc:Fallback xmlns="">
      <p:transition spd="slow" advTm="146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ua.yandex.net/i?id=9a3f731d432632ba24336b0e386067f8&amp;n=33&amp;h=215&amp;w=28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751" y="1"/>
            <a:ext cx="912324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4350" y="2981997"/>
            <a:ext cx="7416049" cy="2308324"/>
          </a:xfrm>
          <a:prstGeom prst="rect">
            <a:avLst/>
          </a:prstGeom>
          <a:noFill/>
        </p:spPr>
        <p:txBody>
          <a:bodyPr wrap="square" rtlCol="0">
            <a:prstTxWarp prst="textArchUp">
              <a:avLst/>
            </a:prstTxWarp>
            <a:spAutoFit/>
          </a:bodyPr>
          <a:lstStyle/>
          <a:p>
            <a:pPr algn="ctr"/>
            <a:r>
              <a:rPr lang="uk-UA" sz="72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ДЯКУЄМО ЗА УВАГУ</a:t>
            </a:r>
            <a:endParaRPr lang="ru-RU" sz="7200" b="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542131812"/>
      </p:ext>
    </p:extLst>
  </p:cSld>
  <p:clrMapOvr>
    <a:masterClrMapping/>
  </p:clrMapOvr>
  <mc:AlternateContent xmlns:mc="http://schemas.openxmlformats.org/markup-compatibility/2006" xmlns:p14="http://schemas.microsoft.com/office/powerpoint/2010/main">
    <mc:Choice Requires="p14">
      <p:transition spd="slow" p14:dur="2000" advTm="5046"/>
    </mc:Choice>
    <mc:Fallback xmlns="">
      <p:transition spd="slow" advTm="50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7"/>
</p:tagLst>
</file>

<file path=ppt/tags/tag2.xml><?xml version="1.0" encoding="utf-8"?>
<p:tagLst xmlns:a="http://schemas.openxmlformats.org/drawingml/2006/main" xmlns:r="http://schemas.openxmlformats.org/officeDocument/2006/relationships" xmlns:p="http://schemas.openxmlformats.org/presentationml/2006/main">
  <p:tag name="TIMING" val="|0.9|1.8"/>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1.9|2.2|1.9|1.6"/>
</p:tagLst>
</file>

<file path=ppt/tags/tag5.xml><?xml version="1.0" encoding="utf-8"?>
<p:tagLst xmlns:a="http://schemas.openxmlformats.org/drawingml/2006/main" xmlns:r="http://schemas.openxmlformats.org/officeDocument/2006/relationships" xmlns:p="http://schemas.openxmlformats.org/presentationml/2006/main">
  <p:tag name="TIMING" val="|1.2|3"/>
</p:tagLst>
</file>

<file path=ppt/tags/tag6.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KraskiPrirody">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zhny">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t_flower">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aduga">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KraskiPrirody</Template>
  <TotalTime>225</TotalTime>
  <Words>228</Words>
  <Application>Microsoft Office PowerPoint</Application>
  <PresentationFormat>Экран (4:3)</PresentationFormat>
  <Paragraphs>20</Paragraphs>
  <Slides>6</Slides>
  <Notes>0</Notes>
  <HiddenSlides>0</HiddenSlides>
  <MMClips>1</MMClips>
  <ScaleCrop>false</ScaleCrop>
  <HeadingPairs>
    <vt:vector size="4" baseType="variant">
      <vt:variant>
        <vt:lpstr>Тема</vt:lpstr>
      </vt:variant>
      <vt:variant>
        <vt:i4>5</vt:i4>
      </vt:variant>
      <vt:variant>
        <vt:lpstr>Заголовки слайдов</vt:lpstr>
      </vt:variant>
      <vt:variant>
        <vt:i4>6</vt:i4>
      </vt:variant>
    </vt:vector>
  </HeadingPairs>
  <TitlesOfParts>
    <vt:vector size="11" baseType="lpstr">
      <vt:lpstr>KraskiPrirody</vt:lpstr>
      <vt:lpstr>Nezhny</vt:lpstr>
      <vt:lpstr>Det_flower</vt:lpstr>
      <vt:lpstr>Raduga</vt:lpstr>
      <vt:lpstr>Diseño predeterminado</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Надя</dc:creator>
  <cp:lastModifiedBy>Надя</cp:lastModifiedBy>
  <cp:revision>28</cp:revision>
  <dcterms:created xsi:type="dcterms:W3CDTF">2017-05-12T15:51:21Z</dcterms:created>
  <dcterms:modified xsi:type="dcterms:W3CDTF">2017-05-16T19:29:15Z</dcterms:modified>
</cp:coreProperties>
</file>