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69" r:id="rId4"/>
    <p:sldId id="264" r:id="rId5"/>
    <p:sldId id="258" r:id="rId6"/>
    <p:sldId id="265" r:id="rId7"/>
    <p:sldId id="271" r:id="rId8"/>
    <p:sldId id="268" r:id="rId9"/>
    <p:sldId id="272" r:id="rId10"/>
    <p:sldId id="273" r:id="rId11"/>
    <p:sldId id="259" r:id="rId12"/>
    <p:sldId id="275" r:id="rId13"/>
    <p:sldId id="260" r:id="rId14"/>
    <p:sldId id="276" r:id="rId15"/>
    <p:sldId id="277" r:id="rId16"/>
    <p:sldId id="267" r:id="rId17"/>
    <p:sldId id="278" r:id="rId18"/>
    <p:sldId id="270" r:id="rId19"/>
    <p:sldId id="279" r:id="rId20"/>
    <p:sldId id="280" r:id="rId2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C4DDB-B20B-403A-A2EA-55F0D75D92C4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14498-0665-4147-BC36-7D454BDFD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4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F93A-EC7C-49F4-AB8D-A0695055EE29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55C7-720F-492B-8B04-2C53740FE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81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F93A-EC7C-49F4-AB8D-A0695055EE29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55C7-720F-492B-8B04-2C53740FE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71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F93A-EC7C-49F4-AB8D-A0695055EE29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55C7-720F-492B-8B04-2C53740FE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7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F93A-EC7C-49F4-AB8D-A0695055EE29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55C7-720F-492B-8B04-2C53740FE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4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F93A-EC7C-49F4-AB8D-A0695055EE29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55C7-720F-492B-8B04-2C53740FE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78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F93A-EC7C-49F4-AB8D-A0695055EE29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55C7-720F-492B-8B04-2C53740FE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34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F93A-EC7C-49F4-AB8D-A0695055EE29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55C7-720F-492B-8B04-2C53740FE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12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F93A-EC7C-49F4-AB8D-A0695055EE29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55C7-720F-492B-8B04-2C53740FE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11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F93A-EC7C-49F4-AB8D-A0695055EE29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55C7-720F-492B-8B04-2C53740FE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76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F93A-EC7C-49F4-AB8D-A0695055EE29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55C7-720F-492B-8B04-2C53740FE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42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F93A-EC7C-49F4-AB8D-A0695055EE29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55C7-720F-492B-8B04-2C53740FE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72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CF93A-EC7C-49F4-AB8D-A0695055EE29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B55C7-720F-492B-8B04-2C53740FE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57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для слайдов\зелень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" y="0"/>
            <a:ext cx="91170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71600" y="1557338"/>
            <a:ext cx="6840760" cy="1727646"/>
          </a:xfrm>
          <a:prstGeom prst="horizontalScroll">
            <a:avLst/>
          </a:prstGeo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Calibri" pitchFamily="34" charset="0"/>
              </a:rPr>
              <a:t>Світячи іншим –      </a:t>
            </a:r>
            <a:endParaRPr lang="ru-RU" sz="6000" b="1" dirty="0">
              <a:solidFill>
                <a:schemeClr val="bg2">
                  <a:lumMod val="50000"/>
                </a:schemeClr>
              </a:solidFill>
              <a:latin typeface="+mn-lt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3982998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dirty="0">
                <a:solidFill>
                  <a:schemeClr val="bg2">
                    <a:lumMod val="50000"/>
                  </a:schemeClr>
                </a:solidFill>
                <a:cs typeface="Calibri" pitchFamily="34" charset="0"/>
              </a:rPr>
              <a:t>не згори сам.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89202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318"/>
            <a:ext cx="9144000" cy="685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1916832"/>
            <a:ext cx="6768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формальне виконання обов'язків;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дистанціювання від учнів, втрата здат­ності співчувати;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прагнення до усамітнення;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почуття провини.</a:t>
            </a:r>
          </a:p>
        </p:txBody>
      </p:sp>
    </p:spTree>
    <p:extLst>
      <p:ext uri="{BB962C8B-B14F-4D97-AF65-F5344CB8AC3E}">
        <p14:creationId xmlns:p14="http://schemas.microsoft.com/office/powerpoint/2010/main" val="257405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для слайдов\фоторамки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" y="0"/>
            <a:ext cx="9119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692696"/>
            <a:ext cx="4824536" cy="1224136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Monotype Corsiva" pitchFamily="66" charset="0"/>
              </a:rPr>
              <a:t>Від емоційного виснаження береже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683568" y="1844824"/>
            <a:ext cx="4464496" cy="4752528"/>
          </a:xfrm>
        </p:spPr>
        <p:txBody>
          <a:bodyPr>
            <a:noAutofit/>
          </a:bodyPr>
          <a:lstStyle/>
          <a:p>
            <a:r>
              <a:rPr lang="uk-UA" sz="3000" b="1" dirty="0" smtClean="0">
                <a:solidFill>
                  <a:schemeClr val="bg2">
                    <a:lumMod val="50000"/>
                  </a:schemeClr>
                </a:solidFill>
              </a:rPr>
              <a:t>емоційна підтримка родини, друзів;</a:t>
            </a:r>
          </a:p>
          <a:p>
            <a:pPr lvl="0"/>
            <a:r>
              <a:rPr lang="uk-UA" sz="3000" b="1" dirty="0" smtClean="0">
                <a:solidFill>
                  <a:schemeClr val="bg2">
                    <a:lumMod val="50000"/>
                  </a:schemeClr>
                </a:solidFill>
              </a:rPr>
              <a:t> позитивне мислення, доброзичливість;</a:t>
            </a:r>
          </a:p>
          <a:p>
            <a:pPr lvl="0"/>
            <a:r>
              <a:rPr lang="uk-UA" sz="3000" b="1" dirty="0" smtClean="0">
                <a:solidFill>
                  <a:schemeClr val="bg2">
                    <a:lumMod val="50000"/>
                  </a:schemeClr>
                </a:solidFill>
              </a:rPr>
              <a:t> віра;</a:t>
            </a:r>
          </a:p>
          <a:p>
            <a:pPr lvl="0"/>
            <a:r>
              <a:rPr lang="uk-UA" sz="3000" b="1" dirty="0" smtClean="0">
                <a:solidFill>
                  <a:schemeClr val="bg2">
                    <a:lumMod val="50000"/>
                  </a:schemeClr>
                </a:solidFill>
              </a:rPr>
              <a:t> міцне здоров'я;</a:t>
            </a:r>
          </a:p>
          <a:p>
            <a:pPr lvl="0"/>
            <a:r>
              <a:rPr lang="uk-UA" sz="3000" b="1" dirty="0" smtClean="0">
                <a:solidFill>
                  <a:schemeClr val="bg2">
                    <a:lumMod val="50000"/>
                  </a:schemeClr>
                </a:solidFill>
              </a:rPr>
              <a:t> адекватне почуття відповідальності;</a:t>
            </a:r>
          </a:p>
        </p:txBody>
      </p:sp>
    </p:spTree>
    <p:extLst>
      <p:ext uri="{BB962C8B-B14F-4D97-AF65-F5344CB8AC3E}">
        <p14:creationId xmlns:p14="http://schemas.microsoft.com/office/powerpoint/2010/main" val="1423601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Старый ПК\Диск Е\адмін\для слайдов\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1412776"/>
            <a:ext cx="64087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uk-UA" sz="3200" b="1" dirty="0">
                <a:solidFill>
                  <a:schemeClr val="bg2">
                    <a:lumMod val="50000"/>
                  </a:schemeClr>
                </a:solidFill>
              </a:rPr>
              <a:t>улюблені заняття, спорт, прогулянки;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3200" b="1" dirty="0">
                <a:solidFill>
                  <a:schemeClr val="bg2">
                    <a:lumMod val="50000"/>
                  </a:schemeClr>
                </a:solidFill>
              </a:rPr>
              <a:t> спілкування з природою;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3200" b="1" dirty="0">
                <a:solidFill>
                  <a:schemeClr val="bg2">
                    <a:lumMod val="50000"/>
                  </a:schemeClr>
                </a:solidFill>
              </a:rPr>
              <a:t> масаж, ванна, </a:t>
            </a:r>
            <a:r>
              <a:rPr lang="uk-UA" sz="3200" b="1" dirty="0" err="1">
                <a:solidFill>
                  <a:schemeClr val="bg2">
                    <a:lumMod val="50000"/>
                  </a:schemeClr>
                </a:solidFill>
              </a:rPr>
              <a:t>ароматерапія</a:t>
            </a:r>
            <a:r>
              <a:rPr lang="uk-UA" sz="3200" b="1" dirty="0"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3200" b="1" dirty="0">
                <a:solidFill>
                  <a:schemeClr val="bg2">
                    <a:lumMod val="50000"/>
                  </a:schemeClr>
                </a:solidFill>
              </a:rPr>
              <a:t> навички планування часу;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3200" b="1" dirty="0">
                <a:solidFill>
                  <a:schemeClr val="bg2">
                    <a:lumMod val="50000"/>
                  </a:schemeClr>
                </a:solidFill>
              </a:rPr>
              <a:t> уміння казати «ні»;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3200" b="1" dirty="0">
                <a:solidFill>
                  <a:schemeClr val="bg2">
                    <a:lumMod val="50000"/>
                  </a:schemeClr>
                </a:solidFill>
              </a:rPr>
              <a:t> релаксаційні методи.</a:t>
            </a:r>
          </a:p>
        </p:txBody>
      </p:sp>
    </p:spTree>
    <p:extLst>
      <p:ext uri="{BB962C8B-B14F-4D97-AF65-F5344CB8AC3E}">
        <p14:creationId xmlns:p14="http://schemas.microsoft.com/office/powerpoint/2010/main" val="329594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uiExpand="1" build="allAtOnce"/>
      <p:bldP spid="2" grpId="2" uiExpand="1" build="allAtOnce"/>
      <p:bldP spid="2" grpId="3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pedsovet.su/_ld/435/188299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36" y="-47017"/>
            <a:ext cx="9187036" cy="690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89302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</a:rPr>
              <a:t> З’ясуйте, що саме вас тривожить. Пого­воріть із близькими, проаналізуйте свій стан уголос.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692696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15 способів подолання емоційного  вигорання</a:t>
            </a:r>
            <a:endParaRPr lang="uk-UA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462687"/>
            <a:ext cx="8460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0" indent="-363538"/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</a:rPr>
              <a:t>2. Не </a:t>
            </a:r>
            <a:r>
              <a:rPr lang="uk-UA" sz="3200" b="1" dirty="0">
                <a:solidFill>
                  <a:schemeClr val="bg2">
                    <a:lumMod val="50000"/>
                  </a:schemeClr>
                </a:solidFill>
              </a:rPr>
              <a:t>вважайте себе «бідним ягням»! </a:t>
            </a:r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</a:rPr>
              <a:t>  Знайдіть </a:t>
            </a:r>
            <a:r>
              <a:rPr lang="uk-UA" sz="3200" b="1" dirty="0">
                <a:solidFill>
                  <a:schemeClr val="bg2">
                    <a:lumMod val="50000"/>
                  </a:schemeClr>
                </a:solidFill>
              </a:rPr>
              <a:t>людину, якій гірше, ніж вам.</a:t>
            </a:r>
          </a:p>
        </p:txBody>
      </p:sp>
    </p:spTree>
    <p:extLst>
      <p:ext uri="{BB962C8B-B14F-4D97-AF65-F5344CB8AC3E}">
        <p14:creationId xmlns:p14="http://schemas.microsoft.com/office/powerpoint/2010/main" val="2391380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-fotki.yandex.ru/get/4512/irisha2040.c/0_4a35c_5290fdf0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" y="0"/>
            <a:ext cx="91663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04664"/>
            <a:ext cx="6678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/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  Плануйте </a:t>
            </a:r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 лише свій робочий час, але й відпочинок. Установлюйте пріоритети. Пам'ятайте принцип Ейзенхауера: непотрібні справи—у смітник.</a:t>
            </a:r>
          </a:p>
        </p:txBody>
      </p:sp>
    </p:spTree>
    <p:extLst>
      <p:ext uri="{BB962C8B-B14F-4D97-AF65-F5344CB8AC3E}">
        <p14:creationId xmlns:p14="http://schemas.microsoft.com/office/powerpoint/2010/main" val="354489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ptforschool.ru/fony/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869"/>
            <a:ext cx="9144000" cy="69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780928"/>
            <a:ext cx="61206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0" indent="-363538"/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5.  Керуйте </a:t>
            </a:r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своїми емоціями! Заплющте очі. Уявіть берег моря. Руки підніміть угору й роз­ведіть убік. Відчуйте силу енергії. Складіть руки на животі.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74213"/>
            <a:ext cx="5902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4.  Не робіть із мухи слона!</a:t>
            </a:r>
          </a:p>
        </p:txBody>
      </p:sp>
    </p:spTree>
    <p:extLst>
      <p:ext uri="{BB962C8B-B14F-4D97-AF65-F5344CB8AC3E}">
        <p14:creationId xmlns:p14="http://schemas.microsoft.com/office/powerpoint/2010/main" val="224061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0.liveinternet.ru/images/attach/c/6/92/702/92702446_Baloon_frame__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7939" y="0"/>
            <a:ext cx="9172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412776"/>
            <a:ext cx="712879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 smtClean="0"/>
              <a:t> </a:t>
            </a:r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6. Не забувайте хвалити себе!</a:t>
            </a:r>
          </a:p>
          <a:p>
            <a:pPr marL="536575" lvl="0" indent="-536575"/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7. Усміхайтеся, навіть якщо не хочеться!</a:t>
            </a:r>
          </a:p>
          <a:p>
            <a:pPr marL="536575" lvl="0" indent="-536575"/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8. Робіть гімнастику. Адреналін не можна накопичувати.</a:t>
            </a:r>
          </a:p>
          <a:p>
            <a:pPr marL="449263" lvl="0" indent="-449263"/>
            <a:r>
              <a:rPr lang="uk-UA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8762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nachalo4ka.ru/wp-content/uploads/2014/04/e%60kologiya-shablon-3.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54" y="-48418"/>
            <a:ext cx="9208555" cy="690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340768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lvl="0" indent="-623888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9.  Використовуйте агресивну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 енергію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в мир­них цілях! Вийдіть у  густий ліс і голосно по­кричіть.</a:t>
            </a:r>
          </a:p>
          <a:p>
            <a:pPr marL="623888" lvl="0" indent="-623888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10.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Улаштовуйте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собі свята! Живіть красиво!</a:t>
            </a:r>
          </a:p>
        </p:txBody>
      </p:sp>
    </p:spTree>
    <p:extLst>
      <p:ext uri="{BB962C8B-B14F-4D97-AF65-F5344CB8AC3E}">
        <p14:creationId xmlns:p14="http://schemas.microsoft.com/office/powerpoint/2010/main" val="127818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1.liveinternet.ru/images/attach/c/0/48/110/48110838_1251542670_000009_d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340768"/>
            <a:ext cx="64087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lvl="0" indent="-623888"/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11. Умійте </a:t>
            </a:r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відмовляти чемно, але </a:t>
            </a:r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переконливо</a:t>
            </a:r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!</a:t>
            </a:r>
          </a:p>
          <a:p>
            <a:pPr lvl="0"/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12. Станьте </a:t>
            </a:r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ентузіастом!</a:t>
            </a:r>
          </a:p>
          <a:p>
            <a:pPr marL="623888" lvl="0" indent="-623888"/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13. Проблеми </a:t>
            </a:r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 потрібно лише пережива­ти, їх треба вирішувати! Геть—самопожертву й довготерпіння</a:t>
            </a:r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</a:t>
            </a:r>
            <a:endParaRPr lang="uk-UA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2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333v.ru/uploads/1f/1f1dafbcd99317ce4e7b159350ee77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42"/>
            <a:ext cx="9144000" cy="687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76672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0" lvl="0" indent="-711200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14. Робіть дні «інформаційного відпочинку» від телебачення. Прочитайте щось.</a:t>
            </a:r>
          </a:p>
          <a:p>
            <a:pPr lvl="0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15. Займайтеся своїм здоров’ям. </a:t>
            </a:r>
          </a:p>
        </p:txBody>
      </p:sp>
    </p:spTree>
    <p:extLst>
      <p:ext uri="{BB962C8B-B14F-4D97-AF65-F5344CB8AC3E}">
        <p14:creationId xmlns:p14="http://schemas.microsoft.com/office/powerpoint/2010/main" val="302296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img3.proshkolu.ru/content/media/pic/std/1000000/958000/957183-f1de1a06d0b27c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-1"/>
            <a:ext cx="9144000" cy="689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Мета гри:</a:t>
            </a:r>
            <a:r>
              <a:rPr lang="uk-UA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Зняти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психологічну втому;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Активізувати мотиваційний компонент у щоденній роботі ;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Формувати уявлення про здоров’я;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Виокремити симптоми емоційного виснаження і методи його подолання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73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playcast.ru/uploads/2015/10/21/155504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1"/>
            <a:ext cx="9144000" cy="685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4869160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000" b="1" dirty="0" err="1">
                <a:solidFill>
                  <a:srgbClr val="FF0000"/>
                </a:solidFill>
              </a:rPr>
              <a:t>Щасти</a:t>
            </a:r>
            <a:r>
              <a:rPr lang="uk-UA" sz="8000" b="1" dirty="0">
                <a:solidFill>
                  <a:srgbClr val="FF0000"/>
                </a:solidFill>
              </a:rPr>
              <a:t> Вам!!!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77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-fotki.yandex.ru/get/5821/136487634.57/0_6f3a8_d1fa2ca0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268760"/>
            <a:ext cx="583264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  <a:t>Формувати навички саморегуляції свого емоційного стану;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  <a:t>Підвищувати професійну компетентність і самооцінку, як необхідних складових педагога.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9786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img0.liveinternet.ru/images/attach/d/1/130/290/130290542_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2123" cy="705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844824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lvl="0" indent="-536575">
              <a:buFont typeface="Wingdings" pitchFamily="2" charset="2"/>
              <a:buChar char="v"/>
            </a:pPr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активно брати участь у виконанні   вправ і завдань;</a:t>
            </a:r>
          </a:p>
          <a:p>
            <a:pPr marL="536575" lvl="0" indent="-536575">
              <a:buFont typeface="Wingdings" pitchFamily="2" charset="2"/>
              <a:buChar char="v"/>
            </a:pPr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говорити від свого імені, про себе, ви­словлювати власні думки;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один говорить — усі слухають;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обговорювати вчинки, а не людей.</a:t>
            </a:r>
            <a:endParaRPr lang="uk-UA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908720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Варіанти правил:</a:t>
            </a:r>
          </a:p>
        </p:txBody>
      </p:sp>
    </p:spTree>
    <p:extLst>
      <p:ext uri="{BB962C8B-B14F-4D97-AF65-F5344CB8AC3E}">
        <p14:creationId xmlns:p14="http://schemas.microsoft.com/office/powerpoint/2010/main" val="324711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linda6035.ucoz.ru/fokina_l-p-khrizante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49373" y="-523"/>
            <a:ext cx="9193373" cy="689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14800" y="29579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1512079"/>
            <a:ext cx="77768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</a:rPr>
              <a:t>проблеми на роботі;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</a:rPr>
              <a:t>особисті негаразди;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</a:rPr>
              <a:t>нестабільне матеріальне становище;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</a:rPr>
              <a:t>психічне напруження;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</a:rPr>
              <a:t>невдачі, страхи, нервові зриви;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</a:rPr>
              <a:t>відчуття незахищеності;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</a:rPr>
              <a:t>катастрофи, аварії тощо.</a:t>
            </a:r>
            <a:endParaRPr lang="uk-UA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692696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Характерні чинники стресу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9577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nachalo4ka.ru/wp-content/uploads/2014/05/tsvetyshhiy-may-shablon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3999" cy="685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772816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</a:rPr>
              <a:t>невдоволення собою, небажання працювати;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</a:rPr>
              <a:t>посилення соматичних хвороб;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</a:rPr>
              <a:t>безсоння або поганий сон;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</a:rPr>
              <a:t>нехтування своїми обов'язками;</a:t>
            </a:r>
          </a:p>
          <a:p>
            <a:pPr lvl="0"/>
            <a:r>
              <a:rPr lang="uk-UA" sz="3200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60648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Для синдрому емоційного виснаження характерні:</a:t>
            </a:r>
            <a:endParaRPr lang="uk-UA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тарый ПК\Диск Е\адмін\для слайдов\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66"/>
            <a:ext cx="9147158" cy="685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486212"/>
            <a:ext cx="7056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потреба у стимуляторах (кава, алкоголь, тютюн);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зниження апетиту або переїдання;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негативна самооцінка;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цинізм, песимізм;</a:t>
            </a:r>
          </a:p>
          <a:p>
            <a:pPr marL="457200" lvl="0" indent="-457200">
              <a:buFont typeface="Wingdings" pitchFamily="2" charset="2"/>
              <a:buChar char="Ø"/>
            </a:pPr>
            <a:endParaRPr lang="uk-UA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3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elenaranko.ucoz.ru/_ld/1/438989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114"/>
            <a:ext cx="9144000" cy="689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720840"/>
            <a:ext cx="66784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>
              <a:buFont typeface="Wingdings" pitchFamily="2" charset="2"/>
              <a:buChar char="Ø"/>
            </a:pPr>
            <a:r>
              <a:rPr lang="uk-UA" sz="3200" b="1" dirty="0">
                <a:solidFill>
                  <a:schemeClr val="bg2">
                    <a:lumMod val="50000"/>
                  </a:schemeClr>
                </a:solidFill>
              </a:rPr>
              <a:t>неможливість зосередитися</a:t>
            </a:r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pPr marL="536575" lvl="0" indent="-536575">
              <a:buFont typeface="Wingdings" pitchFamily="2" charset="2"/>
              <a:buChar char="Ø"/>
            </a:pPr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</a:rPr>
              <a:t>неможливість закінчити роботу вчасно;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</a:rPr>
              <a:t>  швидкий темп мовлення;</a:t>
            </a:r>
          </a:p>
          <a:p>
            <a:pPr marL="536575" lvl="0" indent="-536575">
              <a:buFont typeface="Wingdings" pitchFamily="2" charset="2"/>
              <a:buChar char="Ø"/>
            </a:pPr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</a:rPr>
              <a:t>відсутність задоволення від  роботи;</a:t>
            </a:r>
          </a:p>
          <a:p>
            <a:pPr lvl="0"/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234138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ptforschool.ru/fony/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764704"/>
            <a:ext cx="72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0" indent="-363538">
              <a:buFont typeface="Wingdings" pitchFamily="2" charset="2"/>
              <a:buChar char="Ø"/>
            </a:pP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відсутність </a:t>
            </a: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нових ідей;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 втома;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 зниження ентузіазму;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 невпевненість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і дратівливість;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6" name="Picture 4" descr="E:\Старый ПК\Диск Е\адмін\для слайдов\цветы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91440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5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504</Words>
  <Application>Microsoft Office PowerPoint</Application>
  <PresentationFormat>Экран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Світячи іншим –      </vt:lpstr>
      <vt:lpstr>Мета гри: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Від емоційного виснаження береже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Світячи іншим – не згори сам.</dc:title>
  <dc:creator>Admin</dc:creator>
  <cp:lastModifiedBy>Admin</cp:lastModifiedBy>
  <cp:revision>39</cp:revision>
  <dcterms:created xsi:type="dcterms:W3CDTF">2017-01-18T09:12:22Z</dcterms:created>
  <dcterms:modified xsi:type="dcterms:W3CDTF">2017-01-25T13:16:53Z</dcterms:modified>
</cp:coreProperties>
</file>